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 rot="248467">
            <a:off x="223563" y="2575407"/>
            <a:ext cx="4688853" cy="2424834"/>
            <a:chOff x="-10068" y="2615721"/>
            <a:chExt cx="5488038" cy="2838132"/>
          </a:xfrm>
        </p:grpSpPr>
        <p:sp>
          <p:nvSpPr>
            <p:cNvPr id="5" name="Полилиния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 extrusionOk="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Полилиния 458"/>
            <p:cNvSpPr/>
            <p:nvPr/>
          </p:nvSpPr>
          <p:spPr bwMode="auto">
            <a:xfrm>
              <a:off x="5049971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 extrusionOk="0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Полилиния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 extrusionOk="0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 extrusionOk="0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 extrusionOk="0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 extrusionOk="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463"/>
            <p:cNvSpPr/>
            <p:nvPr/>
          </p:nvSpPr>
          <p:spPr bwMode="auto">
            <a:xfrm>
              <a:off x="1759430" y="2687324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 extrusionOk="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 extrusionOk="0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 extrusionOk="0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 extrusionOk="0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 extrusionOk="0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 extrusionOk="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 extrusionOk="0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 extrusionOk="0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 extrusionOk="0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 extrusionOk="0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 extrusionOk="0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 extrusionOk="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 extrusionOk="0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 extrusionOk="0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 extrusionOk="0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 extrusionOk="0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 extrusionOk="0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 extrusionOk="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 extrusionOk="0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 extrusionOk="0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 extrusionOk="0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 extrusionOk="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 extrusionOk="0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487"/>
            <p:cNvSpPr/>
            <p:nvPr/>
          </p:nvSpPr>
          <p:spPr bwMode="auto">
            <a:xfrm>
              <a:off x="1201243" y="2687324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 extrusionOk="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 extrusionOk="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489"/>
            <p:cNvSpPr/>
            <p:nvPr/>
          </p:nvSpPr>
          <p:spPr bwMode="auto">
            <a:xfrm>
              <a:off x="18145" y="2664541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 extrusionOk="0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 extrusionOk="0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85"/>
            <p:cNvSpPr/>
            <p:nvPr/>
          </p:nvSpPr>
          <p:spPr bwMode="auto">
            <a:xfrm rot="20750628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 bwMode="auto"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 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" name="Полилиния 500"/>
          <p:cNvSpPr/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 extrusionOk="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Полилиния 413"/>
          <p:cNvSpPr/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 extrusionOk="0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60" name="Полилиния 414"/>
          <p:cNvSpPr/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 extrusionOk="0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3" cy="2341763"/>
            <a:chOff x="3000" y="1116"/>
            <a:chExt cx="1680" cy="2091"/>
          </a:xfrm>
        </p:grpSpPr>
        <p:sp>
          <p:nvSpPr>
            <p:cNvPr id="62" name="Полилиния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 extrusionOk="0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 extrusionOk="0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 extrusionOk="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9"/>
            <p:cNvSpPr/>
            <p:nvPr/>
          </p:nvSpPr>
          <p:spPr bwMode="auto">
            <a:xfrm>
              <a:off x="3003" y="2741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 extrusionOk="0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 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 extrusionOk="0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 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 extrusionOk="0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 extrusionOk="0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 extrusionOk="0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 extrusionOk="0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 extrusionOk="0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 extrusionOk="0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 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 extrusionOk="0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 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 extrusionOk="0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 extrusionOk="0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 extrusionOk="0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21"/>
            <p:cNvSpPr/>
            <p:nvPr/>
          </p:nvSpPr>
          <p:spPr bwMode="auto">
            <a:xfrm>
              <a:off x="3095" y="2076"/>
              <a:ext cx="357" cy="355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 extrusionOk="0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22"/>
            <p:cNvSpPr/>
            <p:nvPr/>
          </p:nvSpPr>
          <p:spPr bwMode="auto">
            <a:xfrm>
              <a:off x="3969" y="2076"/>
              <a:ext cx="355" cy="355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 extrusionOk="0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 extrusionOk="0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 extrusionOk="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 extrusionOk="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 bwMode="auto"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/>
            <p:nvPr/>
          </p:nvSpPr>
          <p:spPr bwMode="auto">
            <a:xfrm>
              <a:off x="-1587" y="4440962"/>
              <a:ext cx="1615212" cy="1820140"/>
            </a:xfrm>
            <a:custGeom>
              <a:avLst/>
              <a:gdLst/>
              <a:ahLst/>
              <a:cxnLst/>
              <a:rect l="l" t="t" r="r" b="b"/>
              <a:pathLst>
                <a:path w="1615212" h="1820141" extrusionOk="0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38"/>
            <p:cNvSpPr/>
            <p:nvPr/>
          </p:nvSpPr>
          <p:spPr bwMode="auto">
            <a:xfrm>
              <a:off x="773316" y="4723386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 bwMode="auto">
          <a:xfrm rot="1576353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 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5" name="Полилиния 8"/>
          <p:cNvSpPr/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 extrusionOk="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6" name="Полилиния 115"/>
          <p:cNvSpPr/>
          <p:nvPr/>
        </p:nvSpPr>
        <p:spPr bwMode="auto">
          <a:xfrm>
            <a:off x="-28233" y="3533670"/>
            <a:ext cx="12139450" cy="3029935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 extrusionOk="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7" name="Группа 116"/>
          <p:cNvGrpSpPr/>
          <p:nvPr/>
        </p:nvGrpSpPr>
        <p:grpSpPr bwMode="auto">
          <a:xfrm rot="198572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/>
            <p:nvPr/>
          </p:nvSpPr>
          <p:spPr bwMode="auto">
            <a:xfrm rot="1365845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 extrusionOk="0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325"/>
            <p:cNvSpPr/>
            <p:nvPr/>
          </p:nvSpPr>
          <p:spPr bwMode="auto">
            <a:xfrm rot="1365845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 extrusionOk="0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326"/>
            <p:cNvSpPr/>
            <p:nvPr/>
          </p:nvSpPr>
          <p:spPr bwMode="auto">
            <a:xfrm rot="1365845">
              <a:off x="2723337" y="3180089"/>
              <a:ext cx="292726" cy="447698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 extrusionOk="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327"/>
            <p:cNvSpPr/>
            <p:nvPr/>
          </p:nvSpPr>
          <p:spPr bwMode="auto">
            <a:xfrm rot="1365845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 extrusionOk="0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328"/>
            <p:cNvSpPr/>
            <p:nvPr/>
          </p:nvSpPr>
          <p:spPr bwMode="auto">
            <a:xfrm rot="1365845">
              <a:off x="1633316" y="2806621"/>
              <a:ext cx="44769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 extrusionOk="0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329"/>
            <p:cNvSpPr/>
            <p:nvPr/>
          </p:nvSpPr>
          <p:spPr bwMode="auto">
            <a:xfrm rot="1365845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 extrusionOk="0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330"/>
            <p:cNvSpPr/>
            <p:nvPr/>
          </p:nvSpPr>
          <p:spPr bwMode="auto">
            <a:xfrm rot="1365845">
              <a:off x="2145420" y="2952418"/>
              <a:ext cx="44769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 extrusionOk="0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331"/>
            <p:cNvSpPr/>
            <p:nvPr/>
          </p:nvSpPr>
          <p:spPr bwMode="auto">
            <a:xfrm rot="1365845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 extrusionOk="0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332"/>
            <p:cNvSpPr/>
            <p:nvPr/>
          </p:nvSpPr>
          <p:spPr bwMode="auto">
            <a:xfrm rot="1365845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333"/>
            <p:cNvSpPr/>
            <p:nvPr/>
          </p:nvSpPr>
          <p:spPr bwMode="auto">
            <a:xfrm rot="1365845">
              <a:off x="1323823" y="3146519"/>
              <a:ext cx="256565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 extrusionOk="0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334"/>
            <p:cNvSpPr/>
            <p:nvPr/>
          </p:nvSpPr>
          <p:spPr bwMode="auto">
            <a:xfrm rot="1365845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 extrusionOk="0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335"/>
            <p:cNvSpPr/>
            <p:nvPr/>
          </p:nvSpPr>
          <p:spPr bwMode="auto">
            <a:xfrm rot="1365845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 extrusionOk="0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336"/>
            <p:cNvSpPr/>
            <p:nvPr/>
          </p:nvSpPr>
          <p:spPr bwMode="auto">
            <a:xfrm rot="1365845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 extrusionOk="0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337"/>
            <p:cNvSpPr/>
            <p:nvPr/>
          </p:nvSpPr>
          <p:spPr bwMode="auto">
            <a:xfrm rot="1365845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 extrusionOk="0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338"/>
            <p:cNvSpPr/>
            <p:nvPr/>
          </p:nvSpPr>
          <p:spPr bwMode="auto">
            <a:xfrm rot="1365845">
              <a:off x="2135619" y="2970392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 extrusionOk="0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339"/>
            <p:cNvSpPr/>
            <p:nvPr/>
          </p:nvSpPr>
          <p:spPr bwMode="auto">
            <a:xfrm rot="1365845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 extrusionOk="0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Полилиния 340"/>
            <p:cNvSpPr/>
            <p:nvPr/>
          </p:nvSpPr>
          <p:spPr bwMode="auto">
            <a:xfrm rot="1365845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 extrusionOk="0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Полилиния 341"/>
            <p:cNvSpPr/>
            <p:nvPr/>
          </p:nvSpPr>
          <p:spPr bwMode="auto">
            <a:xfrm rot="1365845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 extrusionOk="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Полилиния 342"/>
            <p:cNvSpPr/>
            <p:nvPr/>
          </p:nvSpPr>
          <p:spPr bwMode="auto">
            <a:xfrm rot="1365845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 extrusionOk="0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Полилиния 343"/>
            <p:cNvSpPr/>
            <p:nvPr/>
          </p:nvSpPr>
          <p:spPr bwMode="auto">
            <a:xfrm rot="1365845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 extrusionOk="0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Полилиния 344"/>
            <p:cNvSpPr/>
            <p:nvPr/>
          </p:nvSpPr>
          <p:spPr bwMode="auto">
            <a:xfrm rot="1365845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 extrusionOk="0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Полилиния 345"/>
            <p:cNvSpPr/>
            <p:nvPr/>
          </p:nvSpPr>
          <p:spPr bwMode="auto">
            <a:xfrm rot="1365845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 extrusionOk="0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Полилиния 346"/>
            <p:cNvSpPr/>
            <p:nvPr/>
          </p:nvSpPr>
          <p:spPr bwMode="auto">
            <a:xfrm rot="1365845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 extrusionOk="0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Полилиния 347"/>
            <p:cNvSpPr/>
            <p:nvPr/>
          </p:nvSpPr>
          <p:spPr bwMode="auto">
            <a:xfrm rot="1365845">
              <a:off x="2354026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 extrusionOk="0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Полилиния 348"/>
            <p:cNvSpPr/>
            <p:nvPr/>
          </p:nvSpPr>
          <p:spPr bwMode="auto">
            <a:xfrm rot="1365845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 extrusionOk="0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Полилиния 349"/>
            <p:cNvSpPr/>
            <p:nvPr/>
          </p:nvSpPr>
          <p:spPr bwMode="auto">
            <a:xfrm rot="1365845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 extrusionOk="0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Полилиния 332"/>
            <p:cNvSpPr/>
            <p:nvPr/>
          </p:nvSpPr>
          <p:spPr bwMode="auto">
            <a:xfrm rot="1365845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Полилиния 332"/>
            <p:cNvSpPr/>
            <p:nvPr/>
          </p:nvSpPr>
          <p:spPr bwMode="auto">
            <a:xfrm rot="1365845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1"/>
          </a:xfrm>
        </p:grpSpPr>
        <p:sp>
          <p:nvSpPr>
            <p:cNvPr id="147" name="Полилиния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 extrusionOk="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Полилиния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 extrusionOk="0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Полилиния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 extrusionOk="0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Полилиния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 extrusionOk="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Полилиния 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 extrusionOk="0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Полилиния 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 extrusionOk="0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Полилиния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 extrusionOk="0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Полилиния 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 extrusionOk="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Полилиния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 extrusionOk="0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Полилиния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 extrusionOk="0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Полилиния 16"/>
            <p:cNvSpPr/>
            <p:nvPr/>
          </p:nvSpPr>
          <p:spPr bwMode="auto">
            <a:xfrm>
              <a:off x="4533" y="1649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 extrusionOk="0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Полилиния 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 extrusionOk="0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Полилиния 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 extrusionOk="0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Полилиния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 extrusionOk="0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Полилиния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 extrusionOk="0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Полилиния 21"/>
            <p:cNvSpPr/>
            <p:nvPr/>
          </p:nvSpPr>
          <p:spPr bwMode="auto">
            <a:xfrm>
              <a:off x="3586" y="1792"/>
              <a:ext cx="1060" cy="587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 extrusionOk="0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Полилиния 22"/>
            <p:cNvSpPr/>
            <p:nvPr/>
          </p:nvSpPr>
          <p:spPr bwMode="auto">
            <a:xfrm>
              <a:off x="2980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 extrusionOk="0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Полилиния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 extrusionOk="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Полилиния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 extrusionOk="0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Полилиния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 extrusionOk="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Полилиния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 extrusionOk="0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Полилиния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 extrusionOk="0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Полилиния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 extrusionOk="0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Полилиния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 extrusionOk="0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8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Полилиния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Полилиния 67"/>
            <p:cNvSpPr/>
            <p:nvPr/>
          </p:nvSpPr>
          <p:spPr bwMode="auto">
            <a:xfrm>
              <a:off x="2090" y="1054"/>
              <a:ext cx="649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Полилиния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Полилиния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Полилиния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Полилиния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Полилиния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8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E0783383-B6BF-4DF5-9321-A615BB9B05FF}" type="datetime1">
              <a:rPr lang="ru-RU"/>
              <a:t>06.02.2023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592666"/>
            <a:ext cx="2628900" cy="5579533"/>
          </a:xfrm>
        </p:spPr>
        <p:txBody>
          <a:bodyPr vert="eaVert"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4E6F9EF3-0218-43C3-84EC-451520FC5451}" type="datetime1">
              <a:rPr lang="ru-RU"/>
              <a:t>06.02.2023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6EED61BD-9181-4528-B8C9-C7A912D57609}" type="datetime1">
              <a:rPr lang="ru-RU"/>
              <a:t>06.02.2023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523999" y="1485900"/>
            <a:ext cx="9144001" cy="2933699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CFD74D49-0525-4F0C-BC4E-7E5E1470E019}" type="datetime1">
              <a:rPr lang="ru-RU"/>
              <a:t>06.02.2023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типа объектов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A8FC7D64-8F41-416B-B956-8E45D6FC9E68}" type="datetime1">
              <a:rPr lang="ru-RU"/>
              <a:t>06.02.2023</a:t>
            </a:fld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14E45466-FD56-4ABE-ADC3-9669DF5517A4}" type="datetime1">
              <a:rPr lang="ru-RU"/>
              <a:t>06.02.2023</a:t>
            </a:fld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92"/>
          <p:cNvSpPr/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 extrusionOk="0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50"/>
          <p:cNvSpPr/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1"/>
          <p:cNvSpPr/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7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19" y="236"/>
            <a:chExt cx="1347" cy="3848"/>
          </a:xfrm>
        </p:grpSpPr>
        <p:sp>
          <p:nvSpPr>
            <p:cNvPr id="8" name="Полилиния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82"/>
            <p:cNvSpPr/>
            <p:nvPr/>
          </p:nvSpPr>
          <p:spPr bwMode="auto">
            <a:xfrm>
              <a:off x="3219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84"/>
            <p:cNvSpPr/>
            <p:nvPr/>
          </p:nvSpPr>
          <p:spPr bwMode="auto">
            <a:xfrm>
              <a:off x="3219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87"/>
            <p:cNvSpPr/>
            <p:nvPr/>
          </p:nvSpPr>
          <p:spPr bwMode="auto">
            <a:xfrm>
              <a:off x="3219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89"/>
            <p:cNvSpPr/>
            <p:nvPr/>
          </p:nvSpPr>
          <p:spPr bwMode="auto">
            <a:xfrm>
              <a:off x="3219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90"/>
            <p:cNvSpPr/>
            <p:nvPr/>
          </p:nvSpPr>
          <p:spPr bwMode="auto">
            <a:xfrm>
              <a:off x="3219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93"/>
            <p:cNvSpPr/>
            <p:nvPr/>
          </p:nvSpPr>
          <p:spPr bwMode="auto">
            <a:xfrm>
              <a:off x="3804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96"/>
            <p:cNvSpPr/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97"/>
            <p:cNvSpPr/>
            <p:nvPr/>
          </p:nvSpPr>
          <p:spPr bwMode="auto">
            <a:xfrm>
              <a:off x="3712" y="386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103"/>
            <p:cNvSpPr/>
            <p:nvPr/>
          </p:nvSpPr>
          <p:spPr bwMode="auto">
            <a:xfrm>
              <a:off x="3341" y="1537"/>
              <a:ext cx="127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104"/>
            <p:cNvSpPr/>
            <p:nvPr/>
          </p:nvSpPr>
          <p:spPr bwMode="auto">
            <a:xfrm>
              <a:off x="3261" y="2272"/>
              <a:ext cx="355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106"/>
            <p:cNvSpPr/>
            <p:nvPr/>
          </p:nvSpPr>
          <p:spPr bwMode="auto">
            <a:xfrm>
              <a:off x="3587" y="2463"/>
              <a:ext cx="355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107"/>
            <p:cNvSpPr/>
            <p:nvPr/>
          </p:nvSpPr>
          <p:spPr bwMode="auto">
            <a:xfrm>
              <a:off x="3591" y="3095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112"/>
            <p:cNvSpPr/>
            <p:nvPr/>
          </p:nvSpPr>
          <p:spPr bwMode="auto">
            <a:xfrm>
              <a:off x="3600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119"/>
            <p:cNvSpPr/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127"/>
            <p:cNvSpPr/>
            <p:nvPr/>
          </p:nvSpPr>
          <p:spPr bwMode="auto">
            <a:xfrm>
              <a:off x="4050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140"/>
            <p:cNvSpPr/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1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2" name="Полилиния 70"/>
            <p:cNvSpPr/>
            <p:nvPr/>
          </p:nvSpPr>
          <p:spPr bwMode="auto">
            <a:xfrm>
              <a:off x="3857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82"/>
            <p:cNvSpPr/>
            <p:nvPr/>
          </p:nvSpPr>
          <p:spPr bwMode="auto">
            <a:xfrm>
              <a:off x="3219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84"/>
            <p:cNvSpPr/>
            <p:nvPr/>
          </p:nvSpPr>
          <p:spPr bwMode="auto">
            <a:xfrm>
              <a:off x="3219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87"/>
            <p:cNvSpPr/>
            <p:nvPr/>
          </p:nvSpPr>
          <p:spPr bwMode="auto">
            <a:xfrm>
              <a:off x="3219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89"/>
            <p:cNvSpPr/>
            <p:nvPr/>
          </p:nvSpPr>
          <p:spPr bwMode="auto">
            <a:xfrm>
              <a:off x="3219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90"/>
            <p:cNvSpPr/>
            <p:nvPr/>
          </p:nvSpPr>
          <p:spPr bwMode="auto">
            <a:xfrm>
              <a:off x="3219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96"/>
            <p:cNvSpPr/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97"/>
            <p:cNvSpPr/>
            <p:nvPr/>
          </p:nvSpPr>
          <p:spPr bwMode="auto">
            <a:xfrm>
              <a:off x="3712" y="386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03"/>
            <p:cNvSpPr/>
            <p:nvPr/>
          </p:nvSpPr>
          <p:spPr bwMode="auto">
            <a:xfrm>
              <a:off x="3341" y="1537"/>
              <a:ext cx="127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04"/>
            <p:cNvSpPr/>
            <p:nvPr/>
          </p:nvSpPr>
          <p:spPr bwMode="auto">
            <a:xfrm>
              <a:off x="3261" y="2272"/>
              <a:ext cx="355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06"/>
            <p:cNvSpPr/>
            <p:nvPr/>
          </p:nvSpPr>
          <p:spPr bwMode="auto">
            <a:xfrm>
              <a:off x="3587" y="2463"/>
              <a:ext cx="355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07"/>
            <p:cNvSpPr/>
            <p:nvPr/>
          </p:nvSpPr>
          <p:spPr bwMode="auto">
            <a:xfrm>
              <a:off x="3591" y="3095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Полилиния 112"/>
            <p:cNvSpPr/>
            <p:nvPr/>
          </p:nvSpPr>
          <p:spPr bwMode="auto">
            <a:xfrm>
              <a:off x="3600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Полилиния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Полилиния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Полилиния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Полилиния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Полилиния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Полилиния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Полилиния 119"/>
            <p:cNvSpPr/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Полилиния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Полилиния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Полилиния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Полилиния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Полилиния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Полилиния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Полилиния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Полилиния 127"/>
            <p:cNvSpPr/>
            <p:nvPr/>
          </p:nvSpPr>
          <p:spPr bwMode="auto">
            <a:xfrm>
              <a:off x="4050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Полилиния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Полилиния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Полилиния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Полилиния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Полилиния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Полилиния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Полилиния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Полилиния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Полилиния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Полилиния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Полилиния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Полилиния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Полилиния 140"/>
            <p:cNvSpPr/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Полилиния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Полилиния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Полилиния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Полилиния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Полилиния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Полилиния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Полилиния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Полилиния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Полилиния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Полилиния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Полилиния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Полилиния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5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6" name="Полилиния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Полилиния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Полилиния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Полилиния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Полилиния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Полилиния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Полилиния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Полилиния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Полилиния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Полилиния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Полилиния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Полилиния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Полилиния 82"/>
            <p:cNvSpPr/>
            <p:nvPr/>
          </p:nvSpPr>
          <p:spPr bwMode="auto">
            <a:xfrm>
              <a:off x="3219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Полилиния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Полилиния 84"/>
            <p:cNvSpPr/>
            <p:nvPr/>
          </p:nvSpPr>
          <p:spPr bwMode="auto">
            <a:xfrm>
              <a:off x="3219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Полилиния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Полилиния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Полилиния 87"/>
            <p:cNvSpPr/>
            <p:nvPr/>
          </p:nvSpPr>
          <p:spPr bwMode="auto">
            <a:xfrm>
              <a:off x="3219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Полилиния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Полилиния 89"/>
            <p:cNvSpPr/>
            <p:nvPr/>
          </p:nvSpPr>
          <p:spPr bwMode="auto">
            <a:xfrm>
              <a:off x="3219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Полилиния 90"/>
            <p:cNvSpPr/>
            <p:nvPr/>
          </p:nvSpPr>
          <p:spPr bwMode="auto">
            <a:xfrm>
              <a:off x="3219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Полилиния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Полилиния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Полилиния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Полилиния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Полилиния 96"/>
            <p:cNvSpPr/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Полилиния 97"/>
            <p:cNvSpPr/>
            <p:nvPr/>
          </p:nvSpPr>
          <p:spPr bwMode="auto">
            <a:xfrm>
              <a:off x="3712" y="386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Полилиния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Полилиния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Полилиния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Полилиния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Полилиния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Полилиния 103"/>
            <p:cNvSpPr/>
            <p:nvPr/>
          </p:nvSpPr>
          <p:spPr bwMode="auto">
            <a:xfrm>
              <a:off x="3341" y="1537"/>
              <a:ext cx="127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Полилиния 104"/>
            <p:cNvSpPr/>
            <p:nvPr/>
          </p:nvSpPr>
          <p:spPr bwMode="auto">
            <a:xfrm>
              <a:off x="3261" y="2272"/>
              <a:ext cx="355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Полилиния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Полилиния 106"/>
            <p:cNvSpPr/>
            <p:nvPr/>
          </p:nvSpPr>
          <p:spPr bwMode="auto">
            <a:xfrm>
              <a:off x="3587" y="2463"/>
              <a:ext cx="355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Полилиния 107"/>
            <p:cNvSpPr/>
            <p:nvPr/>
          </p:nvSpPr>
          <p:spPr bwMode="auto">
            <a:xfrm>
              <a:off x="3591" y="3095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Полилиния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Полилиния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Полилиния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Полилиния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Полилиния 112"/>
            <p:cNvSpPr/>
            <p:nvPr/>
          </p:nvSpPr>
          <p:spPr bwMode="auto">
            <a:xfrm>
              <a:off x="3600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Полилиния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Полилиния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0" name="Полилиния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1" name="Полилиния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2" name="Полилиния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" name="Полилиния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" name="Полилиния 119"/>
            <p:cNvSpPr/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" name="Полилиния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" name="Полилиния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7" name="Полилиния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" name="Полилиния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9" name="Полилиния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0" name="Полилиния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1" name="Полилиния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2" name="Полилиния 127"/>
            <p:cNvSpPr/>
            <p:nvPr/>
          </p:nvSpPr>
          <p:spPr bwMode="auto">
            <a:xfrm>
              <a:off x="4050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3" name="Полилиния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" name="Полилиния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" name="Полилиния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" name="Полилиния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" name="Полилиния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8" name="Полилиния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" name="Полилиния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0" name="Полилиния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1" name="Полилиния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" name="Полилиния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3" name="Полилиния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4" name="Полилиния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" name="Полилиния 140"/>
            <p:cNvSpPr/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" name="Полилиния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7" name="Полилиния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8" name="Полилиния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9" name="Полилиния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0" name="Полилиния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" name="Полилиния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2" name="Полилиния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3" name="Полилиния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4" name="Полилиния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5" name="Полилиния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" name="Полилиния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" name="Полилиния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8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9" name="Полилиния 51"/>
            <p:cNvSpPr/>
            <p:nvPr/>
          </p:nvSpPr>
          <p:spPr bwMode="auto">
            <a:xfrm>
              <a:off x="3538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 extrusionOk="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0" name="Полилиния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 extrusionOk="0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1" name="Полилиния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 extrusionOk="0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" name="Полилиния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 extrusionOk="0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3" name="Полилиния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 extrusionOk="0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4" name="Полилиния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5" name="Полилиния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 extrusionOk="0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" name="Полилиния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 extrusionOk="0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7" name="Полилиния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 extrusionOk="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8" name="Полилиния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 extrusionOk="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" name="Полилиния 61"/>
            <p:cNvSpPr/>
            <p:nvPr/>
          </p:nvSpPr>
          <p:spPr bwMode="auto">
            <a:xfrm>
              <a:off x="3815" y="2413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 extrusionOk="0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" name="Полилиния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 extrusionOk="0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" name="Полилиния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 extrusionOk="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accent6"/>
                </a:solidFill>
              </a:endParaRPr>
            </a:p>
          </p:txBody>
        </p:sp>
        <p:sp>
          <p:nvSpPr>
            <p:cNvPr id="272" name="Полилиния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 extrusionOk="0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" name="Полилиния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 extrusionOk="0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" name="Полилиния 66"/>
            <p:cNvSpPr/>
            <p:nvPr/>
          </p:nvSpPr>
          <p:spPr bwMode="auto">
            <a:xfrm>
              <a:off x="3665" y="2376"/>
              <a:ext cx="324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 extrusionOk="0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" name="Полилиния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 extrusionOk="0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accent6"/>
                </a:solidFill>
              </a:endParaRPr>
            </a:p>
          </p:txBody>
        </p:sp>
        <p:sp>
          <p:nvSpPr>
            <p:cNvPr id="276" name="Полилиния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 extrusionOk="0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7" name="Полилиния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 extrusionOk="0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" name="Полилиния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 extrusionOk="0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9" name="Полилиния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 extrusionOk="0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0" name="Полилиния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 extrusionOk="0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1" name="Полилиния 73"/>
            <p:cNvSpPr/>
            <p:nvPr/>
          </p:nvSpPr>
          <p:spPr bwMode="auto">
            <a:xfrm>
              <a:off x="3912" y="1959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 extrusionOk="0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2" name="Полилиния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 extrusionOk="0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3" name="Полилиния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 extrusionOk="0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4" name="Полилиния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 extrusionOk="0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5" name="Полилиния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 extrusionOk="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" name="Полилиния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 extrusionOk="0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7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8" name="Полилиния 6"/>
            <p:cNvSpPr/>
            <p:nvPr/>
          </p:nvSpPr>
          <p:spPr bwMode="auto">
            <a:xfrm>
              <a:off x="3042" y="1454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 extrusionOk="0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9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0" name="Полилиния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 extrusionOk="0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" name="Полилиния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 extrusionOk="0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2" name="Полилиния 10"/>
            <p:cNvSpPr/>
            <p:nvPr/>
          </p:nvSpPr>
          <p:spPr bwMode="auto">
            <a:xfrm>
              <a:off x="3124" y="1939"/>
              <a:ext cx="1417" cy="762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 extrusionOk="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" name="Полилиния 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 extrusionOk="0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" name="Полилиния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 extrusionOk="0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" name="Полилиния 13"/>
            <p:cNvSpPr/>
            <p:nvPr/>
          </p:nvSpPr>
          <p:spPr bwMode="auto">
            <a:xfrm>
              <a:off x="3549" y="1494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 extrusionOk="0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6" name="Полилиния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 extrusionOk="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" name="Полилиния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 extrusionOk="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" name="Полилиния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 extrusionOk="0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9" name="Полилиния 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 extrusionOk="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0" name="Полилиния 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 extrusionOk="0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" name="Полилиния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 extrusionOk="0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" name="Полилиния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 extrusionOk="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3" name="Полилиния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 extrusionOk="0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" name="Полилиния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 extrusionOk="0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5" name="Полилиния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 extrusionOk="0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6" name="Полилиния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 extrusionOk="0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" name="Полилиния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 extrusionOk="0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" name="Полилиния 52"/>
          <p:cNvSpPr/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 extrusionOk="0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09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0" name="Полилиния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 extrusionOk="0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" name="Полилиния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 extrusionOk="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2" name="Полилиния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 extrusionOk="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3" name="Полилиния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 extrusionOk="0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" name="Полилиния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 extrusionOk="0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5" name="Полилиния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 extrusionOk="0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6" name="Полилиния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 extrusionOk="0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" name="Полилиния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 extrusionOk="0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" name="Полилиния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 extrusionOk="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9" name="Полилиния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 extrusionOk="0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0" name="Полилиния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 extrusionOk="0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1" name="Полилиния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 extrusionOk="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2" name="Полилиния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 extrusionOk="0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3" name="Полилиния 43"/>
            <p:cNvSpPr/>
            <p:nvPr/>
          </p:nvSpPr>
          <p:spPr bwMode="auto">
            <a:xfrm>
              <a:off x="4840" y="2555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 extrusionOk="0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" name="Полилиния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 extrusionOk="0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" name="Полилиния 45"/>
            <p:cNvSpPr/>
            <p:nvPr/>
          </p:nvSpPr>
          <p:spPr bwMode="auto">
            <a:xfrm>
              <a:off x="4949" y="2413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 extrusionOk="0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6" name="Полилиния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 extrusionOk="0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" name="Полилиния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 extrusionOk="0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" name="Полилиния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 extrusionOk="0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" name="Полилиния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 extrusionOk="0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0" name="Полилиния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 extrusionOk="0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" name="Полилиния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 extrusionOk="0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" name="Полилиния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 extrusionOk="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" name="Полилиния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 extrusionOk="0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" name="Полилиния 54"/>
            <p:cNvSpPr/>
            <p:nvPr/>
          </p:nvSpPr>
          <p:spPr bwMode="auto">
            <a:xfrm>
              <a:off x="3476" y="2413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 extrusionOk="0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" name="Полилиния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 extrusionOk="0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6" name="Полилиния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 extrusionOk="0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" name="Полилиния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 extrusionOk="0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" name="Полилиния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 extrusionOk="0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9" name="Полилиния 59"/>
            <p:cNvSpPr/>
            <p:nvPr/>
          </p:nvSpPr>
          <p:spPr bwMode="auto">
            <a:xfrm>
              <a:off x="3865" y="2511"/>
              <a:ext cx="948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 extrusionOk="0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0" name="Полилиния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 extrusionOk="0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1" name="Полилиния 61"/>
            <p:cNvSpPr/>
            <p:nvPr/>
          </p:nvSpPr>
          <p:spPr bwMode="auto">
            <a:xfrm>
              <a:off x="3919" y="2629"/>
              <a:ext cx="888" cy="458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 extrusionOk="0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2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 extrusionOk="0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3" name="Полилиния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 extrusionOk="0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" name="Полилиния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 extrusionOk="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5" name="Полилиния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 extrusionOk="0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6" name="Группа 347"/>
          <p:cNvGrpSpPr/>
          <p:nvPr/>
        </p:nvGrpSpPr>
        <p:grpSpPr bwMode="auto">
          <a:xfrm>
            <a:off x="-1587" y="3799401"/>
            <a:ext cx="4386410" cy="3084511"/>
            <a:chOff x="-1587" y="4419600"/>
            <a:chExt cx="3504440" cy="2464312"/>
          </a:xfrm>
        </p:grpSpPr>
        <p:grpSp>
          <p:nvGrpSpPr>
            <p:cNvPr id="347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48" name="Полилиния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 extrusionOk="0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9" name="Полилиния 158"/>
              <p:cNvSpPr/>
              <p:nvPr/>
            </p:nvSpPr>
            <p:spPr bwMode="auto">
              <a:xfrm>
                <a:off x="2365" y="88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 extrusionOk="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0" name="Полилиния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 extrusionOk="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1" name="Полилиния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 extrusionOk="0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2" name="Полилиния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 extrusionOk="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3" name="Полилиния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 extrusionOk="0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4" name="Полилиния 163"/>
              <p:cNvSpPr/>
              <p:nvPr/>
            </p:nvSpPr>
            <p:spPr bwMode="auto">
              <a:xfrm>
                <a:off x="477" y="-161"/>
                <a:ext cx="2412" cy="1990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 extrusionOk="0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5" name="Полилиния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 extrusionOk="0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6" name="Полилиния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 extrusionOk="0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7" name="Полилиния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 extrusionOk="0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" name="Полилиния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 extrusionOk="0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9" name="Полилиния 168"/>
              <p:cNvSpPr/>
              <p:nvPr/>
            </p:nvSpPr>
            <p:spPr bwMode="auto">
              <a:xfrm>
                <a:off x="3151" y="179"/>
                <a:ext cx="2617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 extrusionOk="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0" name="Полилиния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 extrusionOk="0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1" name="Полилиния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 extrusionOk="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2" name="Полилиния 171"/>
              <p:cNvSpPr/>
              <p:nvPr/>
            </p:nvSpPr>
            <p:spPr bwMode="auto">
              <a:xfrm>
                <a:off x="4379" y="324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" name="Полилиния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 extrusionOk="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4" name="Полилиния 173"/>
              <p:cNvSpPr/>
              <p:nvPr/>
            </p:nvSpPr>
            <p:spPr bwMode="auto">
              <a:xfrm>
                <a:off x="4827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 extrusionOk="0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5" name="Полилиния 174"/>
              <p:cNvSpPr/>
              <p:nvPr/>
            </p:nvSpPr>
            <p:spPr bwMode="auto">
              <a:xfrm>
                <a:off x="4814" y="840"/>
                <a:ext cx="489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 extrusionOk="0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6" name="Полилиния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 extrusionOk="0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7" name="Полилиния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 extrusionOk="0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" name="Полилиния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 extrusionOk="0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9" name="Полилиния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 extrusionOk="0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" name="Полилиния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 extrusionOk="0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1" name="Полилиния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 extrusionOk="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2" name="Полилиния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 extrusionOk="0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3" name="Полилиния 191"/>
              <p:cNvSpPr/>
              <p:nvPr/>
            </p:nvSpPr>
            <p:spPr bwMode="auto">
              <a:xfrm>
                <a:off x="506" y="355"/>
                <a:ext cx="4263" cy="3051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 extrusionOk="0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4" name="Полилиния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 extrusionOk="0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5" name="Полилиния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 extrusionOk="0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6" name="Полилиния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 extrusionOk="0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7" name="Полилиния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 extrusionOk="0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" name="Полилиния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 extrusionOk="0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" name="Полилиния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 extrusionOk="0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0" name="Полилиния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 extrusionOk="0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1" name="Полилиния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 extrusionOk="0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2" name="Полилиния 214"/>
              <p:cNvSpPr/>
              <p:nvPr/>
            </p:nvSpPr>
            <p:spPr bwMode="auto">
              <a:xfrm>
                <a:off x="1408" y="1313"/>
                <a:ext cx="4827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 extrusionOk="0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3" name="Полилиния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 extrusionOk="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4" name="Полилиния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 extrusionOk="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5" name="Полилиния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 extrusionOk="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6" name="Полилиния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 extrusionOk="0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" name="Полилиния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 extrusionOk="0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8" name="Полилиния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 extrusionOk="0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" name="Полилиния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 extrusionOk="0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" name="Полилиния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 extrusionOk="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1" name="Полилиния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 extrusionOk="0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2" name="Полилиния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 extrusionOk="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" name="Полилиния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 extrusionOk="0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4" name="Полилиния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 extrusionOk="0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95" name="Группа 349"/>
            <p:cNvGrpSpPr/>
            <p:nvPr/>
          </p:nvGrpSpPr>
          <p:grpSpPr bwMode="auto"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96" name="Полилиния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 extrusionOk="0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7" name="Полилиния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 extrusionOk="0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8" name="Полилиния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 extrusionOk="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" name="Полилиния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0" name="Полилиния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 extrusionOk="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1" name="Полилиния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 extrusionOk="0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2" name="Полилиния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 extrusionOk="0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3" name="Полилиния 253"/>
              <p:cNvSpPr/>
              <p:nvPr/>
            </p:nvSpPr>
            <p:spPr bwMode="auto">
              <a:xfrm>
                <a:off x="4450427" y="5944715"/>
                <a:ext cx="194219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 extrusionOk="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4" name="Полилиния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 extrusionOk="0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05" name="Группа 350"/>
            <p:cNvGrpSpPr/>
            <p:nvPr/>
          </p:nvGrpSpPr>
          <p:grpSpPr bwMode="auto">
            <a:xfrm>
              <a:off x="-1587" y="5362669"/>
              <a:ext cx="1522208" cy="1521242"/>
              <a:chOff x="-1587" y="5362669"/>
              <a:chExt cx="1522208" cy="1521242"/>
            </a:xfrm>
          </p:grpSpPr>
          <p:sp>
            <p:nvSpPr>
              <p:cNvPr id="406" name="Полилиния 343"/>
              <p:cNvSpPr/>
              <p:nvPr/>
            </p:nvSpPr>
            <p:spPr bwMode="auto">
              <a:xfrm>
                <a:off x="-1587" y="5362669"/>
                <a:ext cx="1522208" cy="1521242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 extrusionOk="0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7" name="Полилиния 344"/>
              <p:cNvSpPr/>
              <p:nvPr/>
            </p:nvSpPr>
            <p:spPr bwMode="auto">
              <a:xfrm>
                <a:off x="-1587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 extrusionOk="0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8" name="Полилиния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 extrusionOk="0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" name="Полилиния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 extrusionOk="0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" name="Полилиния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 extrusionOk="0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" name="Полилиния 348"/>
              <p:cNvSpPr/>
              <p:nvPr/>
            </p:nvSpPr>
            <p:spPr bwMode="auto">
              <a:xfrm>
                <a:off x="321610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 extrusionOk="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" name="Полилиния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 extrusionOk="0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3" name="Группа 351"/>
            <p:cNvGrpSpPr/>
            <p:nvPr/>
          </p:nvGrpSpPr>
          <p:grpSpPr bwMode="auto">
            <a:xfrm>
              <a:off x="1808901" y="5856153"/>
              <a:ext cx="1693950" cy="1019100"/>
              <a:chOff x="1623186" y="-214403"/>
              <a:chExt cx="1171187" cy="716005"/>
            </a:xfrm>
          </p:grpSpPr>
          <p:sp>
            <p:nvSpPr>
              <p:cNvPr id="414" name="Полилиния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 extrusionOk="0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" name="Полилиния 370"/>
              <p:cNvSpPr/>
              <p:nvPr/>
            </p:nvSpPr>
            <p:spPr bwMode="auto">
              <a:xfrm>
                <a:off x="1937889" y="-65032"/>
                <a:ext cx="573870" cy="148094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 extrusionOk="0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6" name="Полилиния 371"/>
              <p:cNvSpPr/>
              <p:nvPr/>
            </p:nvSpPr>
            <p:spPr bwMode="auto">
              <a:xfrm>
                <a:off x="1689829" y="-108344"/>
                <a:ext cx="1095906" cy="609945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 extrusionOk="0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7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 extrusionOk="0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8" name="Полилиния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 extrusionOk="0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" name="Полилиния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 extrusionOk="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420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1" name="Полилиния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" name="Полилиния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" name="Полилиния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" name="Полилиния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" name="Полилиния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" name="Полилиния 58"/>
            <p:cNvSpPr/>
            <p:nvPr/>
          </p:nvSpPr>
          <p:spPr bwMode="auto">
            <a:xfrm>
              <a:off x="5257" y="1401"/>
              <a:ext cx="386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" name="Полилиния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" name="Полилиния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29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0" name="Полилиния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" name="Полилиния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2" name="Полилиния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" name="Полилиния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4" name="Полилиния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5" name="Полилиния 58"/>
            <p:cNvSpPr/>
            <p:nvPr/>
          </p:nvSpPr>
          <p:spPr bwMode="auto">
            <a:xfrm>
              <a:off x="5257" y="1401"/>
              <a:ext cx="386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6" name="Полилиния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7" name="Полилиния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38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9" name="Полилиния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" name="Полилиния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1" name="Полилиния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2" name="Полилиния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3" name="Полилиния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4" name="Полилиния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5" name="Полилиния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6" name="Полилиния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7" name="Заголовок 1"/>
          <p:cNvSpPr>
            <a:spLocks noGrp="1"/>
          </p:cNvSpPr>
          <p:nvPr>
            <p:ph type="title"/>
          </p:nvPr>
        </p:nvSpPr>
        <p:spPr bwMode="auto"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448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49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87B54661-BEC5-480E-9436-5687E48DC71C}" type="datetime1">
              <a:rPr lang="ru-RU"/>
              <a:t>06.02.2023</a:t>
            </a:fld>
            <a:endParaRPr lang="ru-RU"/>
          </a:p>
        </p:txBody>
      </p:sp>
      <p:sp>
        <p:nvSpPr>
          <p:cNvPr id="450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C4D41C67-035C-4CBB-98FC-8F15799E3174}" type="datetime1">
              <a:rPr lang="ru-RU"/>
              <a:t>06.02.2023</a:t>
            </a:fld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29E97672-3BEE-47A7-98BD-BEA4B0C653AC}" type="datetime1">
              <a:rPr lang="ru-RU"/>
              <a:t>06.02.2023</a:t>
            </a:fld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auto">
          <a:xfrm>
            <a:off x="4480560" y="457200"/>
            <a:ext cx="6675120" cy="594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8AACEABE-CAAA-427A-B50D-20C50B1B8A02}" type="datetime1">
              <a:rPr lang="ru-RU"/>
              <a:t>06.02.2023</a:t>
            </a:fld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50"/>
          <p:cNvSpPr/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51"/>
          <p:cNvSpPr/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1"/>
          <p:cNvSpPr/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7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8" name="Полилиния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Группа 18"/>
          <p:cNvGrpSpPr/>
          <p:nvPr/>
        </p:nvGrpSpPr>
        <p:grpSpPr bwMode="auto"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7" name="Полилиния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3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4" name="Полилиния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 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12"/>
            <p:cNvSpPr/>
            <p:nvPr/>
          </p:nvSpPr>
          <p:spPr bwMode="auto">
            <a:xfrm>
              <a:off x="2173" y="1603"/>
              <a:ext cx="191" cy="146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2" name="Полилиния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1" name="Полилиния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 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 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34"/>
            <p:cNvSpPr/>
            <p:nvPr/>
          </p:nvSpPr>
          <p:spPr bwMode="auto">
            <a:xfrm>
              <a:off x="1901" y="3033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9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0" name="Полилиния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8"/>
            <p:cNvSpPr/>
            <p:nvPr/>
          </p:nvSpPr>
          <p:spPr bwMode="auto">
            <a:xfrm>
              <a:off x="5257" y="1401"/>
              <a:ext cx="386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8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59" name="Полилиния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7"/>
            <p:cNvSpPr/>
            <p:nvPr/>
          </p:nvSpPr>
          <p:spPr bwMode="auto">
            <a:xfrm>
              <a:off x="2090" y="1054"/>
              <a:ext cx="649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8" name="Текст 2"/>
          <p:cNvSpPr>
            <a:spLocks noGrp="1"/>
          </p:cNvSpPr>
          <p:nvPr>
            <p:ph type="body" idx="1"/>
          </p:nvPr>
        </p:nvSpPr>
        <p:spPr bwMode="auto"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C3865C-54F8-42FC-910E-97C2D6F6567A}" type="datetime1">
              <a:rPr lang="ru-RU"/>
              <a:t>06.02.2023</a:t>
            </a:fld>
            <a:endParaRPr lang="ru-RU"/>
          </a:p>
        </p:txBody>
      </p:sp>
      <p:sp>
        <p:nvSpPr>
          <p:cNvPr id="7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8D9AD5-F248-4919-864A-CFD76CC027D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indent="0" algn="l" defTabSz="914400">
        <a:lnSpc>
          <a:spcPct val="90000"/>
        </a:lnSpc>
        <a:spcBef>
          <a:spcPts val="0"/>
        </a:spcBef>
        <a:buFont typeface="Arial"/>
        <a:buNone/>
        <a:defRPr sz="3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>
        <a:lnSpc>
          <a:spcPct val="90000"/>
        </a:lnSpc>
        <a:spcBef>
          <a:spcPts val="800"/>
        </a:spcBef>
        <a:buSzPct val="80000"/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>
        <a:lnSpc>
          <a:spcPct val="90000"/>
        </a:lnSpc>
        <a:spcBef>
          <a:spcPts val="800"/>
        </a:spcBef>
        <a:buSzPct val="80000"/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>
        <a:lnSpc>
          <a:spcPct val="90000"/>
        </a:lnSpc>
        <a:spcBef>
          <a:spcPts val="800"/>
        </a:spcBef>
        <a:buSzPct val="80000"/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>
        <a:lnSpc>
          <a:spcPct val="90000"/>
        </a:lnSpc>
        <a:spcBef>
          <a:spcPts val="800"/>
        </a:spcBef>
        <a:buSzPct val="80000"/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31047" y="2035814"/>
            <a:ext cx="9360418" cy="13859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000" b="1"/>
              <a:t>ВИКТОРИНА</a:t>
            </a:r>
            <a:br>
              <a:rPr lang="ru-RU" sz="3000" b="1"/>
            </a:br>
            <a:r>
              <a:rPr lang="ru-RU" sz="3000" b="1"/>
              <a:t>«Друзья надёжные – правила дорожные!»</a:t>
            </a:r>
            <a:endParaRPr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3652121" y="516713"/>
            <a:ext cx="6916336" cy="177160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6" name="Подзаголовок 4"/>
          <p:cNvSpPr>
            <a:spLocks/>
          </p:cNvSpPr>
          <p:nvPr/>
        </p:nvSpPr>
        <p:spPr bwMode="auto">
          <a:xfrm>
            <a:off x="4776801" y="5361614"/>
            <a:ext cx="5791655" cy="755938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 lnSpcReduction="11000"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4800" cap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800"/>
              </a:spcBef>
              <a:buSzPct val="80000"/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800"/>
              </a:spcBef>
              <a:buSzPct val="80000"/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800"/>
              </a:spcBef>
              <a:buSzPct val="80000"/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800"/>
              </a:spcBef>
              <a:buSzPct val="80000"/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0" y="1663003"/>
            <a:ext cx="5233516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9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Везет, а не лошадь,</a:t>
            </a:r>
            <a:br>
              <a:rPr lang="ru-RU" sz="3200" b="1"/>
            </a:br>
            <a:r>
              <a:rPr lang="ru-RU" sz="3200" b="1"/>
              <a:t>Сам в калошах,</a:t>
            </a:r>
            <a:br>
              <a:rPr lang="ru-RU" sz="3200" b="1"/>
            </a:br>
            <a:r>
              <a:rPr lang="ru-RU" sz="3200" b="1"/>
              <a:t>На красный взглянет —</a:t>
            </a:r>
            <a:br>
              <a:rPr lang="ru-RU" sz="3200" b="1"/>
            </a:br>
            <a:r>
              <a:rPr lang="ru-RU" sz="3200" b="1"/>
              <a:t>Сразу встанет!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8738" y="1288703"/>
            <a:ext cx="5057046" cy="357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036" y="1768510"/>
            <a:ext cx="5579033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10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Грозно мчат автомобили,</a:t>
            </a:r>
            <a:br>
              <a:rPr lang="ru-RU" sz="3200" b="1"/>
            </a:br>
            <a:r>
              <a:rPr lang="ru-RU" sz="3200" b="1"/>
              <a:t>Как железная река!</a:t>
            </a:r>
            <a:br>
              <a:rPr lang="ru-RU" sz="3200" b="1"/>
            </a:br>
            <a:r>
              <a:rPr lang="ru-RU" sz="3200" b="1"/>
              <a:t>Чтоб тебя не раздавили,</a:t>
            </a:r>
            <a:br>
              <a:rPr lang="ru-RU" sz="3200" b="1"/>
            </a:br>
            <a:r>
              <a:rPr lang="ru-RU" sz="3200" b="1"/>
              <a:t>Словно хрупкого жучка, –</a:t>
            </a:r>
            <a:br>
              <a:rPr lang="ru-RU" sz="3200" b="1"/>
            </a:br>
            <a:r>
              <a:rPr lang="ru-RU" sz="3200" b="1"/>
              <a:t>Под дорогой, словно грот,</a:t>
            </a:r>
            <a:br>
              <a:rPr lang="ru-RU" sz="3200" b="1"/>
            </a:br>
            <a:r>
              <a:rPr lang="ru-RU" sz="3200" b="1"/>
              <a:t>Есть…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63402" y="1557494"/>
            <a:ext cx="7676940" cy="575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080011"/>
            <a:ext cx="6435971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11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Всё водителю расскажет,</a:t>
            </a:r>
            <a:br>
              <a:rPr lang="ru-RU" sz="3200" b="1"/>
            </a:br>
            <a:r>
              <a:rPr lang="ru-RU" sz="3200" b="1"/>
              <a:t>Скорость верную укажет. </a:t>
            </a:r>
            <a:br>
              <a:rPr lang="ru-RU" sz="3200" b="1"/>
            </a:br>
            <a:r>
              <a:rPr lang="ru-RU" sz="3200" b="1"/>
              <a:t>У дороги, как маяк, </a:t>
            </a:r>
            <a:br>
              <a:rPr lang="ru-RU" sz="3200" b="1"/>
            </a:br>
            <a:r>
              <a:rPr lang="ru-RU" sz="3200" b="1"/>
              <a:t>Добрый друг — …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7" r="-1543"/>
          <a:stretch/>
        </p:blipFill>
        <p:spPr bwMode="auto">
          <a:xfrm>
            <a:off x="5590232" y="842716"/>
            <a:ext cx="6792686" cy="601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105509" y="2371412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12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На дорожном знаке том</a:t>
            </a:r>
            <a:br>
              <a:rPr lang="ru-RU" sz="3200" b="1"/>
            </a:br>
            <a:r>
              <a:rPr lang="ru-RU" sz="3200" b="1"/>
              <a:t>Человек идет пешком.</a:t>
            </a:r>
            <a:br>
              <a:rPr lang="ru-RU" sz="3200" b="1"/>
            </a:br>
            <a:r>
              <a:rPr lang="ru-RU" sz="3200" b="1"/>
              <a:t>Полосатые дорожки</a:t>
            </a:r>
            <a:br>
              <a:rPr lang="ru-RU" sz="3200" b="1"/>
            </a:br>
            <a:r>
              <a:rPr lang="ru-RU" sz="3200" b="1"/>
              <a:t>Постелили нам под ножки.</a:t>
            </a:r>
            <a:br>
              <a:rPr lang="ru-RU" sz="3200" b="1"/>
            </a:br>
            <a:r>
              <a:rPr lang="ru-RU" sz="3200" b="1"/>
              <a:t>Чтобы мы забот не знали</a:t>
            </a:r>
            <a:br>
              <a:rPr lang="ru-RU" sz="3200" b="1"/>
            </a:br>
            <a:r>
              <a:rPr lang="ru-RU" sz="3200" b="1"/>
              <a:t>И по ним вперед шагали.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4088" y="842716"/>
            <a:ext cx="3175279" cy="601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04645" y="452176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13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Круглый знак, а в нем окошко,</a:t>
            </a:r>
            <a:br>
              <a:rPr lang="ru-RU" sz="3200" b="1"/>
            </a:br>
            <a:r>
              <a:rPr lang="ru-RU" sz="3200" b="1"/>
              <a:t>Не спешите сгоряча,</a:t>
            </a:r>
            <a:br>
              <a:rPr lang="ru-RU" sz="3200" b="1"/>
            </a:br>
            <a:r>
              <a:rPr lang="ru-RU" sz="3200" b="1"/>
              <a:t>А подумайте немножко,</a:t>
            </a:r>
            <a:br>
              <a:rPr lang="ru-RU" sz="3200" b="1"/>
            </a:br>
            <a:r>
              <a:rPr lang="ru-RU" sz="3200" b="1"/>
              <a:t>Что здесь, свалка кирпича?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527167" y="2816051"/>
            <a:ext cx="3137665" cy="313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021" y="2019719"/>
            <a:ext cx="6044085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14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Тем прибором выявляют </a:t>
            </a:r>
            <a:br>
              <a:rPr lang="ru-RU" sz="3200" b="1"/>
            </a:br>
            <a:r>
              <a:rPr lang="ru-RU" sz="3200" b="1"/>
              <a:t>Тех, кто скорость превышает. </a:t>
            </a:r>
            <a:br>
              <a:rPr lang="ru-RU" sz="3200" b="1"/>
            </a:br>
            <a:r>
              <a:rPr lang="ru-RU" sz="3200" b="1"/>
              <a:t>Говорит локатор строгий: — </a:t>
            </a:r>
            <a:br>
              <a:rPr lang="ru-RU" sz="3200" b="1"/>
            </a:br>
            <a:r>
              <a:rPr lang="ru-RU" sz="3200" b="1"/>
              <a:t>Нарушитель на дороге!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3020" y="1300851"/>
            <a:ext cx="4181037" cy="380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95941" y="1683779"/>
            <a:ext cx="7249887" cy="174522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15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Это что за чудо-юдо,</a:t>
            </a:r>
            <a:br>
              <a:rPr lang="ru-RU" sz="3200" b="1"/>
            </a:br>
            <a:r>
              <a:rPr lang="ru-RU" sz="3200" b="1"/>
              <a:t>Два горба, как у верблюда?</a:t>
            </a:r>
            <a:br>
              <a:rPr lang="ru-RU" sz="3200" b="1"/>
            </a:br>
            <a:r>
              <a:rPr lang="ru-RU" sz="3200" b="1"/>
              <a:t>Треугольный этот знак</a:t>
            </a:r>
            <a:br>
              <a:rPr lang="ru-RU" sz="3200" b="1"/>
            </a:br>
            <a:r>
              <a:rPr lang="ru-RU" sz="3200" b="1"/>
              <a:t>Называется он как?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91719" y="1739677"/>
            <a:ext cx="4631680" cy="4620101"/>
          </a:xfrm>
          <a:prstGeom prst="rect">
            <a:avLst/>
          </a:prstGeom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87779" y="2984863"/>
            <a:ext cx="2888089" cy="2550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161269" y="542611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16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У него суровый норов — </a:t>
            </a:r>
            <a:br>
              <a:rPr lang="ru-RU" sz="3200" b="1"/>
            </a:br>
            <a:r>
              <a:rPr lang="ru-RU" sz="3200" b="1"/>
              <a:t>Длинный, толстый, словно боров, </a:t>
            </a:r>
            <a:br>
              <a:rPr lang="ru-RU" sz="3200" b="1"/>
            </a:br>
            <a:r>
              <a:rPr lang="ru-RU" sz="3200" b="1"/>
              <a:t>Он залег у перехода,</a:t>
            </a:r>
            <a:br>
              <a:rPr lang="ru-RU" sz="3200" b="1"/>
            </a:br>
            <a:r>
              <a:rPr lang="ru-RU" sz="3200" b="1"/>
              <a:t>Защищая пешехода.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3666" y="2846195"/>
            <a:ext cx="2431278" cy="22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8933" y="2554794"/>
            <a:ext cx="6685503" cy="376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462034" y="532561"/>
            <a:ext cx="5782828" cy="337624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17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Изменив в окошке свет.</a:t>
            </a:r>
            <a:br>
              <a:rPr lang="ru-RU" sz="3200" b="1"/>
            </a:br>
            <a:r>
              <a:rPr lang="ru-RU" sz="3200" b="1"/>
              <a:t>Говорит: </a:t>
            </a:r>
            <a:br>
              <a:rPr lang="ru-RU" sz="3200" b="1"/>
            </a:br>
            <a:r>
              <a:rPr lang="ru-RU" sz="3200" b="1"/>
              <a:t>«Прохода нет!» </a:t>
            </a:r>
            <a:endParaRPr/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9159" y="1363643"/>
            <a:ext cx="2838660" cy="523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7845" y="2531233"/>
            <a:ext cx="5698155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18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Здесь не катится автобус.</a:t>
            </a:r>
            <a:br>
              <a:rPr lang="ru-RU" sz="3200" b="1"/>
            </a:br>
            <a:r>
              <a:rPr lang="ru-RU" sz="3200" b="1"/>
              <a:t>Здесь трамваи не пройдут.</a:t>
            </a:r>
            <a:br>
              <a:rPr lang="ru-RU" sz="3200" b="1"/>
            </a:br>
            <a:r>
              <a:rPr lang="ru-RU" sz="3200" b="1"/>
              <a:t>Здесь спокойно пешеходы</a:t>
            </a:r>
            <a:br>
              <a:rPr lang="ru-RU" sz="3200" b="1"/>
            </a:br>
            <a:r>
              <a:rPr lang="ru-RU" sz="3200" b="1"/>
              <a:t>Вдоль по улице идут.</a:t>
            </a:r>
            <a:br>
              <a:rPr lang="ru-RU" sz="3200" b="1"/>
            </a:br>
            <a:r>
              <a:rPr lang="ru-RU" sz="3200" b="1"/>
              <a:t>Для машин и для трамвая </a:t>
            </a:r>
            <a:br>
              <a:rPr lang="ru-RU" sz="3200" b="1"/>
            </a:br>
            <a:r>
              <a:rPr lang="ru-RU" sz="3200" b="1"/>
              <a:t>Путь дорога есть другая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41507" y="1663306"/>
            <a:ext cx="5352648" cy="467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04645" y="452176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Мой первый слог средь нот найдешь,</a:t>
            </a:r>
            <a:br>
              <a:rPr lang="ru-RU" sz="3200" b="1"/>
            </a:br>
            <a:r>
              <a:rPr lang="ru-RU" sz="3200" b="1"/>
              <a:t>Покажет лось второй и третий.</a:t>
            </a:r>
            <a:br>
              <a:rPr lang="ru-RU" sz="3200" b="1"/>
            </a:br>
            <a:r>
              <a:rPr lang="ru-RU" sz="3200" b="1"/>
              <a:t>Куда из дому не пойдешь,</a:t>
            </a:r>
            <a:br>
              <a:rPr lang="ru-RU" sz="3200" b="1"/>
            </a:br>
            <a:r>
              <a:rPr lang="ru-RU" sz="3200" b="1"/>
              <a:t>Ты сразу ЦЕЛОЕ заметишь.</a:t>
            </a:r>
            <a:endParaRPr/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8950" y="3429000"/>
            <a:ext cx="1737811" cy="158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570989" y="2564226"/>
            <a:ext cx="6463012" cy="4424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04645" y="452176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19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Поезд быстро-быстро мчится! </a:t>
            </a:r>
            <a:br>
              <a:rPr lang="ru-RU" sz="3200" b="1"/>
            </a:br>
            <a:r>
              <a:rPr lang="ru-RU" sz="3200" b="1"/>
              <a:t>Чтоб несчастью не случиться, </a:t>
            </a:r>
            <a:br>
              <a:rPr lang="ru-RU" sz="3200" b="1"/>
            </a:br>
            <a:r>
              <a:rPr lang="ru-RU" sz="3200" b="1"/>
              <a:t>Закрываю переезд — </a:t>
            </a:r>
            <a:br>
              <a:rPr lang="ru-RU" sz="3200" b="1"/>
            </a:br>
            <a:r>
              <a:rPr lang="ru-RU" sz="3200" b="1"/>
              <a:t>Запрещен машинам въезд!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39879" y="2518248"/>
            <a:ext cx="6112242" cy="36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587830" y="2017645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20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Я хочу спросить про знак,</a:t>
            </a:r>
            <a:br>
              <a:rPr lang="ru-RU" sz="3200" b="1"/>
            </a:br>
            <a:r>
              <a:rPr lang="ru-RU" sz="3200" b="1"/>
              <a:t>Нарисован знак вот так:</a:t>
            </a:r>
            <a:br>
              <a:rPr lang="ru-RU" sz="3200" b="1"/>
            </a:br>
            <a:r>
              <a:rPr lang="ru-RU" sz="3200" b="1"/>
              <a:t>В треугольнике ребята</a:t>
            </a:r>
            <a:br>
              <a:rPr lang="ru-RU" sz="3200" b="1"/>
            </a:br>
            <a:r>
              <a:rPr lang="ru-RU" sz="3200" b="1"/>
              <a:t>Со всех ног бегут куда-то.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581092" y="944545"/>
            <a:ext cx="9924752" cy="5524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9C5525"/>
                </a:solidFill>
              </a:rPr>
              <a:t>Молодцы! Будьте внимательны!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421841" y="130629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2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Какое животное помогает нам</a:t>
            </a:r>
            <a:br>
              <a:rPr lang="ru-RU" sz="3200" b="1"/>
            </a:br>
            <a:r>
              <a:rPr lang="ru-RU" sz="3200" b="1"/>
              <a:t>переходить улицу?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954216" y="2339825"/>
            <a:ext cx="8090844" cy="4494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873451" y="1482396"/>
            <a:ext cx="6580919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3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Раньше счёта и письма, </a:t>
            </a:r>
            <a:br>
              <a:rPr lang="ru-RU" sz="3200" b="1"/>
            </a:br>
            <a:r>
              <a:rPr lang="ru-RU" sz="3200" b="1"/>
              <a:t>Рисованья, чтенья,</a:t>
            </a:r>
            <a:br>
              <a:rPr lang="ru-RU" sz="3200" b="1"/>
            </a:br>
            <a:r>
              <a:rPr lang="ru-RU" sz="3200" b="1"/>
              <a:t>Всем ребятам нужно знать </a:t>
            </a:r>
            <a:br>
              <a:rPr lang="ru-RU" sz="3200" b="1"/>
            </a:br>
            <a:r>
              <a:rPr lang="ru-RU" sz="3200" b="1"/>
              <a:t>Азбуку…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04836" y="1179160"/>
            <a:ext cx="4133230" cy="362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959619" y="2903974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4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Встало с краю улицы</a:t>
            </a:r>
            <a:br>
              <a:rPr lang="ru-RU" sz="3200" b="1"/>
            </a:br>
            <a:r>
              <a:rPr lang="ru-RU" sz="3200" b="1"/>
              <a:t>В длинном сапоге</a:t>
            </a:r>
            <a:br>
              <a:rPr lang="ru-RU" sz="3200" b="1"/>
            </a:br>
            <a:r>
              <a:rPr lang="ru-RU" sz="3200" b="1"/>
              <a:t>Чучело трёхглазое</a:t>
            </a:r>
            <a:br>
              <a:rPr lang="ru-RU" sz="3200" b="1"/>
            </a:br>
            <a:r>
              <a:rPr lang="ru-RU" sz="3200" b="1"/>
              <a:t>На одной ноге.</a:t>
            </a:r>
            <a:br>
              <a:rPr lang="ru-RU" sz="3200" b="1"/>
            </a:br>
            <a:r>
              <a:rPr lang="ru-RU" sz="3200" b="1"/>
              <a:t>Где машины движутся,</a:t>
            </a:r>
            <a:br>
              <a:rPr lang="ru-RU" sz="3200" b="1"/>
            </a:br>
            <a:r>
              <a:rPr lang="ru-RU" sz="3200" b="1"/>
              <a:t>Где сошлись пути,</a:t>
            </a:r>
            <a:br>
              <a:rPr lang="ru-RU" sz="3200" b="1"/>
            </a:br>
            <a:r>
              <a:rPr lang="ru-RU" sz="3200" b="1"/>
              <a:t>Помогает улицу</a:t>
            </a:r>
            <a:br>
              <a:rPr lang="ru-RU" sz="3200" b="1"/>
            </a:br>
            <a:r>
              <a:rPr lang="ru-RU" sz="3200" b="1"/>
              <a:t>Людям перейти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496019" y="834013"/>
            <a:ext cx="5954218" cy="546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642527" y="1868994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5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Там, где сложный перекресток, </a:t>
            </a:r>
            <a:br>
              <a:rPr lang="ru-RU" sz="3200" b="1"/>
            </a:br>
            <a:r>
              <a:rPr lang="ru-RU" sz="3200" b="1"/>
              <a:t>Он — машин руководитель. </a:t>
            </a:r>
            <a:br>
              <a:rPr lang="ru-RU" sz="3200" b="1"/>
            </a:br>
            <a:r>
              <a:rPr lang="ru-RU" sz="3200" b="1"/>
              <a:t>Там, где он, легко и просто, </a:t>
            </a:r>
            <a:br>
              <a:rPr lang="ru-RU" sz="3200" b="1"/>
            </a:br>
            <a:r>
              <a:rPr lang="ru-RU" sz="3200" b="1"/>
              <a:t>Он для всех — путеводитель.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5349" y="392782"/>
            <a:ext cx="4046360" cy="607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699050" y="728502"/>
            <a:ext cx="9329896" cy="299440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6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На какой мне ехать свет,</a:t>
            </a:r>
            <a:br>
              <a:rPr lang="ru-RU" sz="3200" b="1"/>
            </a:br>
            <a:r>
              <a:rPr lang="ru-RU" sz="3200" b="1"/>
              <a:t>Чтобы не наделать бед?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148" y="510715"/>
            <a:ext cx="3725804" cy="6025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585795" y="3886198"/>
            <a:ext cx="3108709" cy="2486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04645" y="452176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7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Выходя на улицу </a:t>
            </a:r>
            <a:br>
              <a:rPr lang="ru-RU" sz="3200" b="1"/>
            </a:br>
            <a:r>
              <a:rPr lang="ru-RU" sz="3200" b="1"/>
              <a:t>Приготовь заранее </a:t>
            </a:r>
            <a:br>
              <a:rPr lang="ru-RU" sz="3200" b="1"/>
            </a:br>
            <a:r>
              <a:rPr lang="ru-RU" sz="3200" b="1"/>
              <a:t>Вежливость и сдержанность , </a:t>
            </a:r>
            <a:br>
              <a:rPr lang="ru-RU" sz="3200" b="1"/>
            </a:br>
            <a:r>
              <a:rPr lang="ru-RU" sz="3200" b="1"/>
              <a:t>А главное — … 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55745" y="2852842"/>
            <a:ext cx="6408253" cy="4005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316524" y="2247062"/>
            <a:ext cx="8383674" cy="23638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i="1"/>
              <a:t>Задание 8</a:t>
            </a:r>
            <a:r>
              <a:rPr lang="ru-RU" sz="1800">
                <a:latin typeface="Calibri"/>
                <a:ea typeface="Times New Roman"/>
                <a:cs typeface="Times New Roman"/>
              </a:rPr>
              <a:t/>
            </a:r>
            <a:br>
              <a:rPr lang="ru-RU" sz="1800">
                <a:latin typeface="Calibri"/>
                <a:ea typeface="Times New Roman"/>
                <a:cs typeface="Times New Roman"/>
              </a:rPr>
            </a:br>
            <a:r>
              <a:rPr lang="ru-RU" sz="3200" b="1"/>
              <a:t>А когда, скажите мне,</a:t>
            </a:r>
            <a:br>
              <a:rPr lang="ru-RU" sz="3200" b="1"/>
            </a:br>
            <a:r>
              <a:rPr lang="ru-RU" sz="3200" b="1"/>
              <a:t>Изменив свой цвет в окне,</a:t>
            </a:r>
            <a:br>
              <a:rPr lang="ru-RU" sz="3200" b="1"/>
            </a:br>
            <a:r>
              <a:rPr lang="ru-RU" sz="3200" b="1"/>
              <a:t>Светофор нам говорит:</a:t>
            </a:r>
            <a:br>
              <a:rPr lang="ru-RU" sz="3200" b="1"/>
            </a:br>
            <a:r>
              <a:rPr lang="ru-RU" sz="3200" b="1"/>
              <a:t>«Скоро будет путь открыт»?</a:t>
            </a:r>
            <a:br>
              <a:rPr lang="ru-RU" sz="3200" b="1"/>
            </a:br>
            <a:endParaRPr lang="ru-RU" sz="3200" b="1"/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9785" y="-375791"/>
            <a:ext cx="4652388" cy="760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Arial"/>
        <a:cs typeface="Arial"/>
      </a:majorFont>
      <a:minorFont>
        <a:latin typeface="Cambr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Назад в начальную школу (широкоэкранный формат)</Template>
  <TotalTime>0</TotalTime>
  <Words>6</Words>
  <Application>Microsoft Office PowerPoint</Application>
  <DocSecurity>0</DocSecurity>
  <PresentationFormat>Произвольный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Назад в школу (16x9)</vt:lpstr>
      <vt:lpstr>ВИКТОРИНА «Друзья надёжные – правила дорожные!»</vt:lpstr>
      <vt:lpstr>  Задание 1 Мой первый слог средь нот найдешь, Покажет лось второй и третий. Куда из дому не пойдешь, Ты сразу ЦЕЛОЕ заметишь.</vt:lpstr>
      <vt:lpstr>  Задание 2 Какое животное помогает нам переходить улицу? </vt:lpstr>
      <vt:lpstr>  Задание 3 Раньше счёта и письма,  Рисованья, чтенья, Всем ребятам нужно знать  Азбуку…  </vt:lpstr>
      <vt:lpstr>  Задание 4 Встало с краю улицы В длинном сапоге Чучело трёхглазое На одной ноге. Где машины движутся, Где сошлись пути, Помогает улицу Людям перейти </vt:lpstr>
      <vt:lpstr>  Задание 5 Там, где сложный перекресток,  Он — машин руководитель.  Там, где он, легко и просто,  Он для всех — путеводитель.  </vt:lpstr>
      <vt:lpstr>  Задание 6 На какой мне ехать свет, Чтобы не наделать бед? </vt:lpstr>
      <vt:lpstr>  Задание 7 Выходя на улицу  Приготовь заранее  Вежливость и сдержанность ,  А главное — …  </vt:lpstr>
      <vt:lpstr>  Задание 8 А когда, скажите мне, Изменив свой цвет в окне, Светофор нам говорит: «Скоро будет путь открыт»? </vt:lpstr>
      <vt:lpstr>  Задание 9 Везет, а не лошадь, Сам в калошах, На красный взглянет — Сразу встанет! </vt:lpstr>
      <vt:lpstr>  Задание 10 Грозно мчат автомобили, Как железная река! Чтоб тебя не раздавили, Словно хрупкого жучка, – Под дорогой, словно грот, Есть… </vt:lpstr>
      <vt:lpstr>  Задание 11 Всё водителю расскажет, Скорость верную укажет.  У дороги, как маяк,  Добрый друг — …  </vt:lpstr>
      <vt:lpstr>  Задание 12 На дорожном знаке том Человек идет пешком. Полосатые дорожки Постелили нам под ножки. Чтобы мы забот не знали И по ним вперед шагали. </vt:lpstr>
      <vt:lpstr>  Задание 13 Круглый знак, а в нем окошко, Не спешите сгоряча, А подумайте немножко, Что здесь, свалка кирпича? </vt:lpstr>
      <vt:lpstr>  Задание 14 Тем прибором выявляют  Тех, кто скорость превышает.  Говорит локатор строгий: —  Нарушитель на дороге!  </vt:lpstr>
      <vt:lpstr>  Задание 15 Это что за чудо-юдо, Два горба, как у верблюда? Треугольный этот знак Называется он как? </vt:lpstr>
      <vt:lpstr>  Задание 16 У него суровый норов —  Длинный, толстый, словно боров,  Он залег у перехода, Защищая пешехода.  </vt:lpstr>
      <vt:lpstr>  Задание 17 Изменив в окошке свет. Говорит:  «Прохода нет!» </vt:lpstr>
      <vt:lpstr>  Задание 18 Здесь не катится автобус. Здесь трамваи не пройдут. Здесь спокойно пешеходы Вдоль по улице идут. Для машин и для трамвая  Путь дорога есть другая  </vt:lpstr>
      <vt:lpstr>  Задание 19 Поезд быстро-быстро мчится!  Чтоб несчастью не случиться,  Закрываю переезд —  Запрещен машинам въезд!  </vt:lpstr>
      <vt:lpstr>  Задание 20 Я хочу спросить про знак, Нарисован знак вот так: В треугольнике ребята Со всех ног бегут куда-то.  </vt:lpstr>
      <vt:lpstr>Молодцы! Будьте внимательны!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пожаловать, ученики!</dc:title>
  <dc:creator>Irina Kamilovna</dc:creator>
  <cp:lastModifiedBy>1</cp:lastModifiedBy>
  <cp:revision>20</cp:revision>
  <dcterms:created xsi:type="dcterms:W3CDTF">2022-09-18T14:16:39Z</dcterms:created>
  <dcterms:modified xsi:type="dcterms:W3CDTF">2023-02-06T06:01:47Z</dcterms:modified>
  <dc:identifier/>
  <cp:contentStatus/>
  <dc:language/>
  <cp:version/>
</cp:coreProperties>
</file>